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87" r:id="rId4"/>
    <p:sldId id="330" r:id="rId5"/>
    <p:sldId id="331" r:id="rId6"/>
    <p:sldId id="259" r:id="rId7"/>
    <p:sldId id="277" r:id="rId8"/>
    <p:sldId id="306" r:id="rId9"/>
    <p:sldId id="332" r:id="rId10"/>
    <p:sldId id="314" r:id="rId11"/>
    <p:sldId id="333" r:id="rId12"/>
    <p:sldId id="334" r:id="rId13"/>
    <p:sldId id="335" r:id="rId14"/>
    <p:sldId id="278" r:id="rId15"/>
    <p:sldId id="31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0F2"/>
    <a:srgbClr val="A4C0C8"/>
    <a:srgbClr val="FF5723"/>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737" autoAdjust="0"/>
  </p:normalViewPr>
  <p:slideViewPr>
    <p:cSldViewPr showGuides="1">
      <p:cViewPr>
        <p:scale>
          <a:sx n="60" d="100"/>
          <a:sy n="60" d="100"/>
        </p:scale>
        <p:origin x="-60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70831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7240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F0F2"/>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28600" y="152400"/>
            <a:ext cx="6382641" cy="552527"/>
          </a:xfrm>
          <a:prstGeom prst="rect">
            <a:avLst/>
          </a:prstGeom>
        </p:spPr>
      </p:pic>
      <p:sp>
        <p:nvSpPr>
          <p:cNvPr id="8" name="Rectangle 7"/>
          <p:cNvSpPr/>
          <p:nvPr userDrawn="1"/>
        </p:nvSpPr>
        <p:spPr>
          <a:xfrm>
            <a:off x="228600" y="685800"/>
            <a:ext cx="4648200" cy="338554"/>
          </a:xfrm>
          <a:prstGeom prst="rect">
            <a:avLst/>
          </a:prstGeom>
        </p:spPr>
        <p:txBody>
          <a:bodyPr wrap="square">
            <a:spAutoFit/>
          </a:bodyPr>
          <a:lstStyle/>
          <a:p>
            <a:r>
              <a:rPr lang="en-US" sz="1600" baseline="0" dirty="0">
                <a:solidFill>
                  <a:schemeClr val="tx1">
                    <a:lumMod val="75000"/>
                    <a:lumOff val="25000"/>
                  </a:schemeClr>
                </a:solidFill>
                <a:latin typeface="Arial" pitchFamily="34" charset="0"/>
                <a:cs typeface="Arial" pitchFamily="34" charset="0"/>
              </a:rPr>
              <a:t>Growing a strong church one member at a time</a:t>
            </a:r>
          </a:p>
        </p:txBody>
      </p:sp>
      <p:cxnSp>
        <p:nvCxnSpPr>
          <p:cNvPr id="9" name="Straight Connector 8"/>
          <p:cNvCxnSpPr/>
          <p:nvPr userDrawn="1"/>
        </p:nvCxnSpPr>
        <p:spPr>
          <a:xfrm>
            <a:off x="152400" y="1024354"/>
            <a:ext cx="8839200" cy="0"/>
          </a:xfrm>
          <a:prstGeom prst="line">
            <a:avLst/>
          </a:prstGeom>
          <a:ln w="25400">
            <a:solidFill>
              <a:srgbClr val="FF5723"/>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52400" y="6400800"/>
            <a:ext cx="8839200" cy="0"/>
          </a:xfrm>
          <a:prstGeom prst="line">
            <a:avLst/>
          </a:prstGeom>
          <a:ln w="12700">
            <a:solidFill>
              <a:srgbClr val="FF5723"/>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105400" y="6443246"/>
            <a:ext cx="4038600" cy="338554"/>
          </a:xfrm>
          <a:prstGeom prst="rect">
            <a:avLst/>
          </a:prstGeom>
        </p:spPr>
        <p:txBody>
          <a:bodyPr wrap="square">
            <a:spAutoFit/>
          </a:bodyPr>
          <a:lstStyle/>
          <a:p>
            <a:r>
              <a:rPr lang="en-US" sz="1600" baseline="0" dirty="0" smtClean="0">
                <a:solidFill>
                  <a:schemeClr val="tx1">
                    <a:lumMod val="75000"/>
                    <a:lumOff val="25000"/>
                  </a:schemeClr>
                </a:solidFill>
                <a:latin typeface="Arial" pitchFamily="34" charset="0"/>
                <a:cs typeface="Arial" pitchFamily="34" charset="0"/>
              </a:rPr>
              <a:t>http://www.BrushStrokesOfTheMaster.com</a:t>
            </a:r>
            <a:endParaRPr lang="en-US" sz="1600" baseline="0" dirty="0">
              <a:solidFill>
                <a:schemeClr val="tx1">
                  <a:lumMod val="75000"/>
                  <a:lumOff val="25000"/>
                </a:schemeClr>
              </a:solidFill>
              <a:latin typeface="Arial" pitchFamily="34" charset="0"/>
              <a:cs typeface="Arial" pitchFamily="34" charset="0"/>
            </a:endParaRPr>
          </a:p>
        </p:txBody>
      </p:sp>
      <p:sp>
        <p:nvSpPr>
          <p:cNvPr id="12" name="Text Placeholder 11"/>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0702382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37419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
        <p:nvSpPr>
          <p:cNvPr id="8" name="Rectangle 7"/>
          <p:cNvSpPr/>
          <p:nvPr/>
        </p:nvSpPr>
        <p:spPr>
          <a:xfrm>
            <a:off x="152400" y="2743200"/>
            <a:ext cx="8381208" cy="646331"/>
          </a:xfrm>
          <a:prstGeom prst="rect">
            <a:avLst/>
          </a:prstGeom>
        </p:spPr>
        <p:txBody>
          <a:bodyPr wrap="square">
            <a:spAutoFit/>
          </a:bodyPr>
          <a:lstStyle/>
          <a:p>
            <a:r>
              <a:rPr lang="en-US" sz="3600" dirty="0" smtClean="0"/>
              <a:t>Keeping ourselves unstained</a:t>
            </a:r>
            <a:endParaRPr lang="en-US" sz="3600" dirty="0"/>
          </a:p>
        </p:txBody>
      </p:sp>
      <p:sp>
        <p:nvSpPr>
          <p:cNvPr id="12" name="Rectangle 11"/>
          <p:cNvSpPr/>
          <p:nvPr/>
        </p:nvSpPr>
        <p:spPr>
          <a:xfrm>
            <a:off x="381000" y="4092476"/>
            <a:ext cx="8381208" cy="2308324"/>
          </a:xfrm>
          <a:prstGeom prst="rect">
            <a:avLst/>
          </a:prstGeom>
        </p:spPr>
        <p:txBody>
          <a:bodyPr wrap="square">
            <a:spAutoFit/>
          </a:bodyPr>
          <a:lstStyle/>
          <a:p>
            <a:r>
              <a:rPr lang="en-US" sz="3600" dirty="0"/>
              <a:t>1 Peter 2:2</a:t>
            </a:r>
          </a:p>
          <a:p>
            <a:r>
              <a:rPr lang="en-US" sz="3600" dirty="0"/>
              <a:t>like newborn babies, long for the pure milk of the word, so that by it you may grow in respect to salvation</a:t>
            </a:r>
          </a:p>
        </p:txBody>
      </p:sp>
      <p:sp>
        <p:nvSpPr>
          <p:cNvPr id="13" name="Rectangle 12"/>
          <p:cNvSpPr/>
          <p:nvPr/>
        </p:nvSpPr>
        <p:spPr>
          <a:xfrm>
            <a:off x="381792" y="3468469"/>
            <a:ext cx="8381208" cy="646331"/>
          </a:xfrm>
          <a:prstGeom prst="rect">
            <a:avLst/>
          </a:prstGeom>
        </p:spPr>
        <p:txBody>
          <a:bodyPr wrap="square">
            <a:spAutoFit/>
          </a:bodyPr>
          <a:lstStyle/>
          <a:p>
            <a:r>
              <a:rPr lang="en-US" sz="3600" dirty="0" smtClean="0"/>
              <a:t>Start with the pure milk of the Word</a:t>
            </a:r>
            <a:endParaRPr lang="en-US" sz="3600" dirty="0"/>
          </a:p>
        </p:txBody>
      </p:sp>
      <p:cxnSp>
        <p:nvCxnSpPr>
          <p:cNvPr id="4" name="Straight Connector 3"/>
          <p:cNvCxnSpPr/>
          <p:nvPr/>
        </p:nvCxnSpPr>
        <p:spPr>
          <a:xfrm>
            <a:off x="152400" y="3389531"/>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52400" y="4114800"/>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706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
        <p:nvSpPr>
          <p:cNvPr id="8" name="Rectangle 7"/>
          <p:cNvSpPr/>
          <p:nvPr/>
        </p:nvSpPr>
        <p:spPr>
          <a:xfrm>
            <a:off x="152400" y="2743200"/>
            <a:ext cx="8381208" cy="646331"/>
          </a:xfrm>
          <a:prstGeom prst="rect">
            <a:avLst/>
          </a:prstGeom>
        </p:spPr>
        <p:txBody>
          <a:bodyPr wrap="square">
            <a:spAutoFit/>
          </a:bodyPr>
          <a:lstStyle/>
          <a:p>
            <a:r>
              <a:rPr lang="en-US" sz="3600" dirty="0" smtClean="0"/>
              <a:t>Keeping ourselves unstained</a:t>
            </a:r>
            <a:endParaRPr lang="en-US" sz="3600" dirty="0"/>
          </a:p>
        </p:txBody>
      </p:sp>
      <p:sp>
        <p:nvSpPr>
          <p:cNvPr id="12" name="Rectangle 11"/>
          <p:cNvSpPr/>
          <p:nvPr/>
        </p:nvSpPr>
        <p:spPr>
          <a:xfrm>
            <a:off x="381000" y="4341674"/>
            <a:ext cx="8381208" cy="1754326"/>
          </a:xfrm>
          <a:prstGeom prst="rect">
            <a:avLst/>
          </a:prstGeom>
        </p:spPr>
        <p:txBody>
          <a:bodyPr wrap="square">
            <a:spAutoFit/>
          </a:bodyPr>
          <a:lstStyle/>
          <a:p>
            <a:r>
              <a:rPr lang="en-US" sz="3600" dirty="0" smtClean="0"/>
              <a:t>Matthew </a:t>
            </a:r>
            <a:r>
              <a:rPr lang="en-US" sz="3600" dirty="0"/>
              <a:t>15:9</a:t>
            </a:r>
          </a:p>
          <a:p>
            <a:r>
              <a:rPr lang="en-US" sz="3600" dirty="0"/>
              <a:t>‘But in vain do they worship Me, Teaching as doctrines the precepts of men.’</a:t>
            </a:r>
          </a:p>
        </p:txBody>
      </p:sp>
      <p:sp>
        <p:nvSpPr>
          <p:cNvPr id="11" name="Rectangle 10"/>
          <p:cNvSpPr/>
          <p:nvPr/>
        </p:nvSpPr>
        <p:spPr>
          <a:xfrm>
            <a:off x="381792" y="3468469"/>
            <a:ext cx="8381208" cy="646331"/>
          </a:xfrm>
          <a:prstGeom prst="rect">
            <a:avLst/>
          </a:prstGeom>
        </p:spPr>
        <p:txBody>
          <a:bodyPr wrap="square">
            <a:spAutoFit/>
          </a:bodyPr>
          <a:lstStyle/>
          <a:p>
            <a:r>
              <a:rPr lang="en-US" sz="3600" dirty="0" smtClean="0"/>
              <a:t>Start with the pure milk of the Word</a:t>
            </a:r>
            <a:endParaRPr lang="en-US" sz="3600" dirty="0"/>
          </a:p>
        </p:txBody>
      </p:sp>
      <p:cxnSp>
        <p:nvCxnSpPr>
          <p:cNvPr id="13" name="Straight Connector 12"/>
          <p:cNvCxnSpPr/>
          <p:nvPr/>
        </p:nvCxnSpPr>
        <p:spPr>
          <a:xfrm>
            <a:off x="152400" y="3389531"/>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52400" y="4114800"/>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5478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
        <p:nvSpPr>
          <p:cNvPr id="8" name="Rectangle 7"/>
          <p:cNvSpPr/>
          <p:nvPr/>
        </p:nvSpPr>
        <p:spPr>
          <a:xfrm>
            <a:off x="152400" y="2743200"/>
            <a:ext cx="8381208" cy="646331"/>
          </a:xfrm>
          <a:prstGeom prst="rect">
            <a:avLst/>
          </a:prstGeom>
        </p:spPr>
        <p:txBody>
          <a:bodyPr wrap="square">
            <a:spAutoFit/>
          </a:bodyPr>
          <a:lstStyle/>
          <a:p>
            <a:r>
              <a:rPr lang="en-US" sz="3600" dirty="0" smtClean="0"/>
              <a:t>Keeping ourselves unstained</a:t>
            </a:r>
            <a:endParaRPr lang="en-US" sz="3600" dirty="0"/>
          </a:p>
        </p:txBody>
      </p:sp>
      <p:sp>
        <p:nvSpPr>
          <p:cNvPr id="12" name="Rectangle 11"/>
          <p:cNvSpPr/>
          <p:nvPr/>
        </p:nvSpPr>
        <p:spPr>
          <a:xfrm>
            <a:off x="381000" y="4092476"/>
            <a:ext cx="8381208" cy="2062103"/>
          </a:xfrm>
          <a:prstGeom prst="rect">
            <a:avLst/>
          </a:prstGeom>
        </p:spPr>
        <p:txBody>
          <a:bodyPr wrap="square">
            <a:spAutoFit/>
          </a:bodyPr>
          <a:lstStyle/>
          <a:p>
            <a:r>
              <a:rPr lang="en-US" sz="3200" dirty="0" smtClean="0"/>
              <a:t>James </a:t>
            </a:r>
            <a:r>
              <a:rPr lang="en-US" sz="3200" dirty="0"/>
              <a:t>3:17</a:t>
            </a:r>
          </a:p>
          <a:p>
            <a:r>
              <a:rPr lang="en-US" sz="3200" dirty="0"/>
              <a:t>But the wisdom from above is first pure, then peaceable, gentle, reasonable, full of mercy and good fruits, unwavering, without hypocrisy.</a:t>
            </a:r>
          </a:p>
        </p:txBody>
      </p:sp>
      <p:sp>
        <p:nvSpPr>
          <p:cNvPr id="13" name="Rectangle 12"/>
          <p:cNvSpPr/>
          <p:nvPr/>
        </p:nvSpPr>
        <p:spPr>
          <a:xfrm>
            <a:off x="381792" y="3468469"/>
            <a:ext cx="8381208" cy="646331"/>
          </a:xfrm>
          <a:prstGeom prst="rect">
            <a:avLst/>
          </a:prstGeom>
        </p:spPr>
        <p:txBody>
          <a:bodyPr wrap="square">
            <a:spAutoFit/>
          </a:bodyPr>
          <a:lstStyle/>
          <a:p>
            <a:r>
              <a:rPr lang="en-US" sz="3600" dirty="0" smtClean="0"/>
              <a:t>Develop pure wisdom</a:t>
            </a:r>
            <a:endParaRPr lang="en-US" sz="3600" dirty="0"/>
          </a:p>
        </p:txBody>
      </p:sp>
      <p:cxnSp>
        <p:nvCxnSpPr>
          <p:cNvPr id="4" name="Straight Connector 3"/>
          <p:cNvCxnSpPr/>
          <p:nvPr/>
        </p:nvCxnSpPr>
        <p:spPr>
          <a:xfrm>
            <a:off x="152400" y="3389531"/>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52400" y="4114800"/>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8629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
        <p:nvSpPr>
          <p:cNvPr id="8" name="Rectangle 7"/>
          <p:cNvSpPr/>
          <p:nvPr/>
        </p:nvSpPr>
        <p:spPr>
          <a:xfrm>
            <a:off x="152400" y="2743200"/>
            <a:ext cx="8381208" cy="646331"/>
          </a:xfrm>
          <a:prstGeom prst="rect">
            <a:avLst/>
          </a:prstGeom>
        </p:spPr>
        <p:txBody>
          <a:bodyPr wrap="square">
            <a:spAutoFit/>
          </a:bodyPr>
          <a:lstStyle/>
          <a:p>
            <a:r>
              <a:rPr lang="en-US" sz="3600" dirty="0" smtClean="0"/>
              <a:t>Keeping ourselves unstained</a:t>
            </a:r>
            <a:endParaRPr lang="en-US" sz="3600" dirty="0"/>
          </a:p>
        </p:txBody>
      </p:sp>
      <p:sp>
        <p:nvSpPr>
          <p:cNvPr id="13" name="Rectangle 12"/>
          <p:cNvSpPr/>
          <p:nvPr/>
        </p:nvSpPr>
        <p:spPr>
          <a:xfrm>
            <a:off x="381792" y="3468469"/>
            <a:ext cx="8381208" cy="646331"/>
          </a:xfrm>
          <a:prstGeom prst="rect">
            <a:avLst/>
          </a:prstGeom>
        </p:spPr>
        <p:txBody>
          <a:bodyPr wrap="square">
            <a:spAutoFit/>
          </a:bodyPr>
          <a:lstStyle/>
          <a:p>
            <a:r>
              <a:rPr lang="en-US" sz="3600" dirty="0" smtClean="0"/>
              <a:t>Avoid Hypocrisy</a:t>
            </a:r>
            <a:endParaRPr lang="en-US" sz="3600" dirty="0"/>
          </a:p>
        </p:txBody>
      </p:sp>
      <p:cxnSp>
        <p:nvCxnSpPr>
          <p:cNvPr id="4" name="Straight Connector 3"/>
          <p:cNvCxnSpPr/>
          <p:nvPr/>
        </p:nvCxnSpPr>
        <p:spPr>
          <a:xfrm>
            <a:off x="152400" y="3389531"/>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52400" y="4114800"/>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81792" y="4230469"/>
            <a:ext cx="8381208" cy="646331"/>
          </a:xfrm>
          <a:prstGeom prst="rect">
            <a:avLst/>
          </a:prstGeom>
        </p:spPr>
        <p:txBody>
          <a:bodyPr wrap="square">
            <a:spAutoFit/>
          </a:bodyPr>
          <a:lstStyle/>
          <a:p>
            <a:r>
              <a:rPr lang="en-US" sz="3600" dirty="0" smtClean="0"/>
              <a:t>Set high standards – 1 Corinthians 9:24-27</a:t>
            </a:r>
            <a:endParaRPr lang="en-US" sz="3600" dirty="0"/>
          </a:p>
        </p:txBody>
      </p:sp>
      <p:sp>
        <p:nvSpPr>
          <p:cNvPr id="15" name="Rectangle 14"/>
          <p:cNvSpPr/>
          <p:nvPr/>
        </p:nvSpPr>
        <p:spPr>
          <a:xfrm>
            <a:off x="381000" y="4763869"/>
            <a:ext cx="8381208" cy="646331"/>
          </a:xfrm>
          <a:prstGeom prst="rect">
            <a:avLst/>
          </a:prstGeom>
        </p:spPr>
        <p:txBody>
          <a:bodyPr wrap="square">
            <a:spAutoFit/>
          </a:bodyPr>
          <a:lstStyle/>
          <a:p>
            <a:r>
              <a:rPr lang="en-US" sz="3600" dirty="0" smtClean="0"/>
              <a:t>Do not compromise</a:t>
            </a:r>
            <a:endParaRPr lang="en-US" sz="3600" dirty="0"/>
          </a:p>
        </p:txBody>
      </p:sp>
      <p:sp>
        <p:nvSpPr>
          <p:cNvPr id="16" name="Rectangle 15"/>
          <p:cNvSpPr/>
          <p:nvPr/>
        </p:nvSpPr>
        <p:spPr>
          <a:xfrm>
            <a:off x="381000" y="5297269"/>
            <a:ext cx="8381208" cy="646331"/>
          </a:xfrm>
          <a:prstGeom prst="rect">
            <a:avLst/>
          </a:prstGeom>
        </p:spPr>
        <p:txBody>
          <a:bodyPr wrap="square">
            <a:spAutoFit/>
          </a:bodyPr>
          <a:lstStyle/>
          <a:p>
            <a:r>
              <a:rPr lang="en-US" sz="3600" dirty="0" smtClean="0"/>
              <a:t>Be honest</a:t>
            </a:r>
            <a:endParaRPr lang="en-US" sz="3600" dirty="0"/>
          </a:p>
        </p:txBody>
      </p:sp>
    </p:spTree>
    <p:extLst>
      <p:ext uri="{BB962C8B-B14F-4D97-AF65-F5344CB8AC3E}">
        <p14:creationId xmlns:p14="http://schemas.microsoft.com/office/powerpoint/2010/main" val="287060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1"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819400"/>
            <a:ext cx="8077200" cy="2862322"/>
          </a:xfrm>
          <a:prstGeom prst="rect">
            <a:avLst/>
          </a:prstGeom>
        </p:spPr>
        <p:txBody>
          <a:bodyPr wrap="square">
            <a:spAutoFit/>
          </a:bodyPr>
          <a:lstStyle/>
          <a:p>
            <a:r>
              <a:rPr lang="en-US" sz="3600" dirty="0" smtClean="0"/>
              <a:t>2 </a:t>
            </a:r>
            <a:r>
              <a:rPr lang="en-US" sz="3600" dirty="0"/>
              <a:t>Corinthians 11:3</a:t>
            </a:r>
          </a:p>
          <a:p>
            <a:r>
              <a:rPr lang="en-US" sz="3600" dirty="0"/>
              <a:t>But I am afraid that, as the serpent deceived Eve by his craftiness, your minds will be led astray from the simplicity and purity of devotion to Christ.</a:t>
            </a:r>
            <a:endParaRPr lang="en-US" sz="3600" dirty="0">
              <a:latin typeface="Arial" pitchFamily="34" charset="0"/>
              <a:cs typeface="Arial" pitchFamily="34" charset="0"/>
            </a:endParaRP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290564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2819400"/>
            <a:ext cx="8077200" cy="2308324"/>
          </a:xfrm>
          <a:prstGeom prst="rect">
            <a:avLst/>
          </a:prstGeom>
        </p:spPr>
        <p:txBody>
          <a:bodyPr wrap="square">
            <a:spAutoFit/>
          </a:bodyPr>
          <a:lstStyle/>
          <a:p>
            <a:r>
              <a:rPr lang="en-US" sz="3600" dirty="0"/>
              <a:t>1 Timothy 1:5</a:t>
            </a:r>
          </a:p>
          <a:p>
            <a:r>
              <a:rPr lang="en-US" sz="3600" dirty="0"/>
              <a:t>But the goal of our instruction is love from a pure heart and a good conscience and a sincere faith.</a:t>
            </a:r>
          </a:p>
        </p:txBody>
      </p:sp>
      <p:pic>
        <p:nvPicPr>
          <p:cNvPr id="8" name="Picture 8" descr="http://3.bp.blogspot.com/-Mtt8VsQZoXM/UGoOux-WQ1I/AAAAAAAAFmQ/nPm9DZc9BOQ/s1600/Iceberg+from+top+to+bott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43000"/>
            <a:ext cx="2401490" cy="1561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2657464" y="1120914"/>
            <a:ext cx="1923925" cy="707886"/>
          </a:xfrm>
          <a:prstGeom prst="rect">
            <a:avLst/>
          </a:prstGeom>
          <a:noFill/>
        </p:spPr>
        <p:txBody>
          <a:bodyPr wrap="none" rtlCol="0">
            <a:spAutoFit/>
          </a:bodyPr>
          <a:lstStyle/>
          <a:p>
            <a:r>
              <a:rPr lang="en-US" sz="4000" dirty="0">
                <a:solidFill>
                  <a:schemeClr val="tx1">
                    <a:lumMod val="75000"/>
                    <a:lumOff val="25000"/>
                  </a:schemeClr>
                </a:solidFill>
                <a:latin typeface="Arial" pitchFamily="34" charset="0"/>
                <a:cs typeface="Arial" pitchFamily="34" charset="0"/>
              </a:rPr>
              <a:t>Attitude</a:t>
            </a:r>
          </a:p>
        </p:txBody>
      </p:sp>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039545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381000" y="1167825"/>
            <a:ext cx="3608488"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Loving People</a:t>
            </a:r>
            <a:endParaRPr lang="en-US" sz="3200" dirty="0">
              <a:solidFill>
                <a:schemeClr val="tx1">
                  <a:lumMod val="75000"/>
                  <a:lumOff val="25000"/>
                </a:schemeClr>
              </a:solidFill>
              <a:latin typeface="Arial" pitchFamily="34" charset="0"/>
              <a:cs typeface="Arial" pitchFamily="34" charset="0"/>
            </a:endParaRPr>
          </a:p>
        </p:txBody>
      </p:sp>
      <p:sp>
        <p:nvSpPr>
          <p:cNvPr id="4" name="TextBox 3"/>
          <p:cNvSpPr txBox="1"/>
          <p:nvPr/>
        </p:nvSpPr>
        <p:spPr>
          <a:xfrm>
            <a:off x="381000" y="1701225"/>
            <a:ext cx="4246484"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Righteous People</a:t>
            </a:r>
            <a:endParaRPr lang="en-US" sz="3200" dirty="0">
              <a:solidFill>
                <a:schemeClr val="tx1">
                  <a:lumMod val="75000"/>
                  <a:lumOff val="25000"/>
                </a:schemeClr>
              </a:solidFill>
              <a:latin typeface="Arial" pitchFamily="34" charset="0"/>
              <a:cs typeface="Arial" pitchFamily="34" charset="0"/>
            </a:endParaRPr>
          </a:p>
        </p:txBody>
      </p:sp>
      <p:sp>
        <p:nvSpPr>
          <p:cNvPr id="5" name="TextBox 4"/>
          <p:cNvSpPr txBox="1"/>
          <p:nvPr/>
        </p:nvSpPr>
        <p:spPr>
          <a:xfrm>
            <a:off x="381000" y="2234625"/>
            <a:ext cx="3677417"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Unified People</a:t>
            </a:r>
            <a:endParaRPr lang="en-US" sz="3200" dirty="0">
              <a:solidFill>
                <a:schemeClr val="tx1">
                  <a:lumMod val="75000"/>
                  <a:lumOff val="25000"/>
                </a:schemeClr>
              </a:solidFill>
              <a:latin typeface="Arial" pitchFamily="34" charset="0"/>
              <a:cs typeface="Arial" pitchFamily="34" charset="0"/>
            </a:endParaRPr>
          </a:p>
        </p:txBody>
      </p:sp>
      <p:sp>
        <p:nvSpPr>
          <p:cNvPr id="6" name="TextBox 5"/>
          <p:cNvSpPr txBox="1"/>
          <p:nvPr/>
        </p:nvSpPr>
        <p:spPr>
          <a:xfrm>
            <a:off x="381000" y="2768025"/>
            <a:ext cx="4314001"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An Obedient People</a:t>
            </a:r>
            <a:endParaRPr lang="en-US" sz="3200" dirty="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372299" y="3331847"/>
            <a:ext cx="3927485"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Growing People</a:t>
            </a:r>
            <a:endParaRPr lang="en-US" sz="3200" dirty="0">
              <a:solidFill>
                <a:schemeClr val="tx1">
                  <a:lumMod val="75000"/>
                  <a:lumOff val="25000"/>
                </a:schemeClr>
              </a:solidFill>
              <a:latin typeface="Arial" pitchFamily="34" charset="0"/>
              <a:cs typeface="Arial" pitchFamily="34" charset="0"/>
            </a:endParaRPr>
          </a:p>
        </p:txBody>
      </p:sp>
      <p:sp>
        <p:nvSpPr>
          <p:cNvPr id="8" name="TextBox 7"/>
          <p:cNvSpPr txBox="1"/>
          <p:nvPr/>
        </p:nvSpPr>
        <p:spPr>
          <a:xfrm>
            <a:off x="365234" y="3863727"/>
            <a:ext cx="4041299"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Prayerful People</a:t>
            </a:r>
            <a:endParaRPr lang="en-US" sz="32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365234" y="4399757"/>
            <a:ext cx="3813673"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Sharing People</a:t>
            </a:r>
            <a:endParaRPr lang="en-US" sz="3200" dirty="0">
              <a:solidFill>
                <a:schemeClr val="tx1">
                  <a:lumMod val="75000"/>
                  <a:lumOff val="25000"/>
                </a:schemeClr>
              </a:solidFill>
              <a:latin typeface="Arial" pitchFamily="34" charset="0"/>
              <a:cs typeface="Arial" pitchFamily="34" charset="0"/>
            </a:endParaRPr>
          </a:p>
        </p:txBody>
      </p:sp>
      <p:sp>
        <p:nvSpPr>
          <p:cNvPr id="10" name="TextBox 9"/>
          <p:cNvSpPr txBox="1"/>
          <p:nvPr/>
        </p:nvSpPr>
        <p:spPr>
          <a:xfrm>
            <a:off x="365234" y="4946293"/>
            <a:ext cx="3267048" cy="584775"/>
          </a:xfrm>
          <a:prstGeom prst="rect">
            <a:avLst/>
          </a:prstGeom>
          <a:noFill/>
        </p:spPr>
        <p:txBody>
          <a:bodyPr wrap="none" rtlCol="0">
            <a:spAutoFit/>
          </a:bodyPr>
          <a:lstStyle/>
          <a:p>
            <a:pPr marL="457200" indent="-457200">
              <a:buFont typeface="Arial" pitchFamily="34" charset="0"/>
              <a:buChar char="•"/>
            </a:pPr>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4166850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3046988"/>
          </a:xfrm>
          <a:prstGeom prst="rect">
            <a:avLst/>
          </a:prstGeom>
        </p:spPr>
        <p:txBody>
          <a:bodyPr wrap="square">
            <a:spAutoFit/>
          </a:bodyPr>
          <a:lstStyle/>
          <a:p>
            <a:r>
              <a:rPr lang="en-US" sz="3200" dirty="0" smtClean="0"/>
              <a:t>Philippians </a:t>
            </a:r>
            <a:r>
              <a:rPr lang="en-US" sz="3200" dirty="0"/>
              <a:t>4:8</a:t>
            </a:r>
          </a:p>
          <a:p>
            <a:r>
              <a:rPr lang="en-US" sz="3200" dirty="0"/>
              <a:t>Finally, brethren, whatever is true, whatever is honorable, whatever is right, whatever is pure, whatever is lovely, whatever is of good repute, if there is any excellence and if anything worthy of praise, dwell on these things.</a:t>
            </a:r>
            <a:endParaRPr lang="en-US" sz="3200" b="1" dirty="0">
              <a:latin typeface="Arial" pitchFamily="34" charset="0"/>
              <a:cs typeface="Arial" pitchFamily="34" charset="0"/>
            </a:endParaRPr>
          </a:p>
        </p:txBody>
      </p:sp>
      <p:sp>
        <p:nvSpPr>
          <p:cNvPr id="18" name="TextBox 17"/>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107532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1569660"/>
          </a:xfrm>
          <a:prstGeom prst="rect">
            <a:avLst/>
          </a:prstGeom>
        </p:spPr>
        <p:txBody>
          <a:bodyPr wrap="square">
            <a:spAutoFit/>
          </a:bodyPr>
          <a:lstStyle/>
          <a:p>
            <a:r>
              <a:rPr lang="en-US" sz="3200" dirty="0" smtClean="0"/>
              <a:t>Romans </a:t>
            </a:r>
            <a:r>
              <a:rPr lang="en-US" sz="3200" dirty="0"/>
              <a:t>3:23</a:t>
            </a:r>
          </a:p>
          <a:p>
            <a:r>
              <a:rPr lang="en-US" sz="3200" dirty="0"/>
              <a:t>for all have sinned and fall short of the glory of God</a:t>
            </a:r>
            <a:endParaRPr lang="en-US" sz="3200" b="1" dirty="0">
              <a:latin typeface="Arial" pitchFamily="34" charset="0"/>
              <a:cs typeface="Arial" pitchFamily="34" charset="0"/>
            </a:endParaRPr>
          </a:p>
        </p:txBody>
      </p:sp>
      <p:sp>
        <p:nvSpPr>
          <p:cNvPr id="18" name="TextBox 17"/>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088635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824097"/>
            <a:ext cx="8305800" cy="1569660"/>
          </a:xfrm>
          <a:prstGeom prst="rect">
            <a:avLst/>
          </a:prstGeom>
        </p:spPr>
        <p:txBody>
          <a:bodyPr wrap="square">
            <a:spAutoFit/>
          </a:bodyPr>
          <a:lstStyle/>
          <a:p>
            <a:r>
              <a:rPr lang="en-US" sz="3200" dirty="0" smtClean="0"/>
              <a:t>Matthew </a:t>
            </a:r>
            <a:r>
              <a:rPr lang="en-US" sz="3200" dirty="0"/>
              <a:t>5:8</a:t>
            </a:r>
          </a:p>
          <a:p>
            <a:r>
              <a:rPr lang="en-US" sz="3200" dirty="0"/>
              <a:t>Blessed are the pure in heart, for they shall see God.</a:t>
            </a:r>
            <a:endParaRPr lang="en-US" sz="3200" b="1" dirty="0">
              <a:latin typeface="Arial" pitchFamily="34" charset="0"/>
              <a:cs typeface="Arial" pitchFamily="34" charset="0"/>
            </a:endParaRPr>
          </a:p>
        </p:txBody>
      </p:sp>
      <p:sp>
        <p:nvSpPr>
          <p:cNvPr id="18" name="TextBox 17"/>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921740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62600" y="1436757"/>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sp>
        <p:nvSpPr>
          <p:cNvPr id="9" name="TextBox 8"/>
          <p:cNvSpPr txBox="1"/>
          <p:nvPr/>
        </p:nvSpPr>
        <p:spPr>
          <a:xfrm>
            <a:off x="1371600" y="3068446"/>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sp>
        <p:nvSpPr>
          <p:cNvPr id="10" name="TextBox 9"/>
          <p:cNvSpPr txBox="1"/>
          <p:nvPr/>
        </p:nvSpPr>
        <p:spPr>
          <a:xfrm>
            <a:off x="5562600" y="5159514"/>
            <a:ext cx="1923925"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Attitude</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upload.wikimedia.org/wikipedia/commons/thumb/3/32/Human-Hands-Front-Back.jpg/240px-Human-Hands-Front-Back.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590800"/>
            <a:ext cx="2286000" cy="15240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3.bp.blogspot.com/-Mtt8VsQZoXM/UGoOux-WQ1I/AAAAAAAAFmQ/nPm9DZc9BOQ/s1600/Iceberg+from+top+to+bottom.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4045" y="4732732"/>
            <a:ext cx="2401490" cy="156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30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15722" y="1120914"/>
            <a:ext cx="2209259"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Attention</a:t>
            </a:r>
            <a:endParaRPr lang="en-US" sz="4000" dirty="0">
              <a:solidFill>
                <a:schemeClr val="tx1">
                  <a:lumMod val="75000"/>
                  <a:lumOff val="25000"/>
                </a:schemeClr>
              </a:solidFill>
              <a:latin typeface="Arial" pitchFamily="34" charset="0"/>
              <a:cs typeface="Arial" pitchFamily="34" charset="0"/>
            </a:endParaRPr>
          </a:p>
        </p:txBody>
      </p:sp>
      <p:pic>
        <p:nvPicPr>
          <p:cNvPr id="1028" name="Picture 4" descr="http://media.indiedb.com/images/articles/1/100/99019/OpenYourMin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104899"/>
            <a:ext cx="1371600" cy="1371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533400" y="2743200"/>
            <a:ext cx="8229600" cy="646331"/>
          </a:xfrm>
          <a:prstGeom prst="rect">
            <a:avLst/>
          </a:prstGeom>
        </p:spPr>
        <p:txBody>
          <a:bodyPr wrap="square">
            <a:spAutoFit/>
          </a:bodyPr>
          <a:lstStyle/>
          <a:p>
            <a:r>
              <a:rPr lang="en-US" sz="3600" dirty="0" smtClean="0"/>
              <a:t>…dwell on these things.</a:t>
            </a:r>
            <a:endParaRPr lang="en-US" sz="3600" dirty="0"/>
          </a:p>
        </p:txBody>
      </p:sp>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
        <p:nvSpPr>
          <p:cNvPr id="3" name="Rectangle 2"/>
          <p:cNvSpPr/>
          <p:nvPr/>
        </p:nvSpPr>
        <p:spPr>
          <a:xfrm>
            <a:off x="990600" y="3581400"/>
            <a:ext cx="7391400" cy="1200329"/>
          </a:xfrm>
          <a:prstGeom prst="rect">
            <a:avLst/>
          </a:prstGeom>
        </p:spPr>
        <p:txBody>
          <a:bodyPr wrap="square">
            <a:spAutoFit/>
          </a:bodyPr>
          <a:lstStyle/>
          <a:p>
            <a:r>
              <a:rPr lang="en-US" sz="3600" dirty="0"/>
              <a:t>to linger over, emphasize, or ponder in thought, speech, or writing</a:t>
            </a:r>
          </a:p>
        </p:txBody>
      </p:sp>
    </p:spTree>
    <p:extLst>
      <p:ext uri="{BB962C8B-B14F-4D97-AF65-F5344CB8AC3E}">
        <p14:creationId xmlns:p14="http://schemas.microsoft.com/office/powerpoint/2010/main" val="377243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2743200"/>
            <a:ext cx="8229600" cy="2862322"/>
          </a:xfrm>
          <a:prstGeom prst="rect">
            <a:avLst/>
          </a:prstGeom>
        </p:spPr>
        <p:txBody>
          <a:bodyPr wrap="square">
            <a:spAutoFit/>
          </a:bodyPr>
          <a:lstStyle/>
          <a:p>
            <a:r>
              <a:rPr lang="en-US" sz="3600" dirty="0" smtClean="0"/>
              <a:t>James </a:t>
            </a:r>
            <a:r>
              <a:rPr lang="en-US" sz="3600" dirty="0"/>
              <a:t>1:27</a:t>
            </a:r>
          </a:p>
          <a:p>
            <a:r>
              <a:rPr lang="en-US" sz="3600" dirty="0"/>
              <a:t>Pure and undefiled religion in the sight of our God and Father is this: to visit orphans and widows in their distress, and to keep oneself unstained by the world.</a:t>
            </a:r>
          </a:p>
        </p:txBody>
      </p:sp>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28154873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657464" y="1120914"/>
            <a:ext cx="1609736" cy="707886"/>
          </a:xfrm>
          <a:prstGeom prst="rect">
            <a:avLst/>
          </a:prstGeom>
          <a:noFill/>
        </p:spPr>
        <p:txBody>
          <a:bodyPr wrap="none" rtlCol="0">
            <a:spAutoFit/>
          </a:bodyPr>
          <a:lstStyle/>
          <a:p>
            <a:r>
              <a:rPr lang="en-US" sz="4000" dirty="0" smtClean="0">
                <a:solidFill>
                  <a:schemeClr val="tx1">
                    <a:lumMod val="75000"/>
                    <a:lumOff val="25000"/>
                  </a:schemeClr>
                </a:solidFill>
                <a:latin typeface="Arial" pitchFamily="34" charset="0"/>
                <a:cs typeface="Arial" pitchFamily="34" charset="0"/>
              </a:rPr>
              <a:t>Action</a:t>
            </a:r>
            <a:endParaRPr lang="en-US" sz="4000" dirty="0">
              <a:solidFill>
                <a:schemeClr val="tx1">
                  <a:lumMod val="75000"/>
                  <a:lumOff val="25000"/>
                </a:schemeClr>
              </a:solidFill>
              <a:latin typeface="Arial" pitchFamily="34" charset="0"/>
              <a:cs typeface="Arial" pitchFamily="34" charset="0"/>
            </a:endParaRPr>
          </a:p>
        </p:txBody>
      </p:sp>
      <p:pic>
        <p:nvPicPr>
          <p:cNvPr id="10" name="Picture 9" descr="http://upload.wikimedia.org/wikipedia/commons/thumb/3/32/Human-Hands-Front-Back.jpg/240px-Human-Hands-Front-Bac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111100"/>
            <a:ext cx="2286000" cy="1524001"/>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2667000"/>
            <a:ext cx="8991600" cy="646331"/>
          </a:xfrm>
          <a:prstGeom prst="rect">
            <a:avLst/>
          </a:prstGeom>
        </p:spPr>
        <p:txBody>
          <a:bodyPr wrap="square">
            <a:spAutoFit/>
          </a:bodyPr>
          <a:lstStyle/>
          <a:p>
            <a:r>
              <a:rPr lang="en-US" sz="3600" dirty="0" smtClean="0"/>
              <a:t>1. Do we visit and support orphans?</a:t>
            </a:r>
            <a:endParaRPr lang="en-US" sz="3600" dirty="0"/>
          </a:p>
        </p:txBody>
      </p:sp>
      <p:sp>
        <p:nvSpPr>
          <p:cNvPr id="2" name="Rectangle 1"/>
          <p:cNvSpPr/>
          <p:nvPr/>
        </p:nvSpPr>
        <p:spPr>
          <a:xfrm>
            <a:off x="137426" y="3468469"/>
            <a:ext cx="8381208" cy="646331"/>
          </a:xfrm>
          <a:prstGeom prst="rect">
            <a:avLst/>
          </a:prstGeom>
        </p:spPr>
        <p:txBody>
          <a:bodyPr wrap="square">
            <a:spAutoFit/>
          </a:bodyPr>
          <a:lstStyle/>
          <a:p>
            <a:r>
              <a:rPr lang="en-US" sz="3600" dirty="0" smtClean="0"/>
              <a:t>2. Do we visit and care for widows?</a:t>
            </a:r>
            <a:endParaRPr lang="en-US" sz="3600" dirty="0"/>
          </a:p>
        </p:txBody>
      </p:sp>
      <p:sp>
        <p:nvSpPr>
          <p:cNvPr id="7" name="TextBox 6"/>
          <p:cNvSpPr txBox="1"/>
          <p:nvPr/>
        </p:nvSpPr>
        <p:spPr>
          <a:xfrm>
            <a:off x="5257800" y="1127234"/>
            <a:ext cx="2805383" cy="584775"/>
          </a:xfrm>
          <a:prstGeom prst="rect">
            <a:avLst/>
          </a:prstGeom>
          <a:noFill/>
        </p:spPr>
        <p:txBody>
          <a:bodyPr wrap="none" rtlCol="0">
            <a:spAutoFit/>
          </a:bodyPr>
          <a:lstStyle/>
          <a:p>
            <a:r>
              <a:rPr lang="en-US" sz="3200" dirty="0" smtClean="0">
                <a:solidFill>
                  <a:schemeClr val="tx1">
                    <a:lumMod val="75000"/>
                    <a:lumOff val="25000"/>
                  </a:schemeClr>
                </a:solidFill>
                <a:latin typeface="Arial" pitchFamily="34" charset="0"/>
                <a:cs typeface="Arial" pitchFamily="34" charset="0"/>
              </a:rPr>
              <a:t>A Pure People</a:t>
            </a:r>
            <a:endParaRPr lang="en-US" sz="3200" dirty="0">
              <a:solidFill>
                <a:schemeClr val="tx1">
                  <a:lumMod val="75000"/>
                  <a:lumOff val="25000"/>
                </a:schemeClr>
              </a:solidFill>
              <a:latin typeface="Arial" pitchFamily="34" charset="0"/>
              <a:cs typeface="Arial" pitchFamily="34" charset="0"/>
            </a:endParaRPr>
          </a:p>
        </p:txBody>
      </p:sp>
      <p:sp>
        <p:nvSpPr>
          <p:cNvPr id="8" name="Rectangle 7"/>
          <p:cNvSpPr/>
          <p:nvPr/>
        </p:nvSpPr>
        <p:spPr>
          <a:xfrm>
            <a:off x="152400" y="4306669"/>
            <a:ext cx="8381208" cy="646331"/>
          </a:xfrm>
          <a:prstGeom prst="rect">
            <a:avLst/>
          </a:prstGeom>
        </p:spPr>
        <p:txBody>
          <a:bodyPr wrap="square">
            <a:spAutoFit/>
          </a:bodyPr>
          <a:lstStyle/>
          <a:p>
            <a:r>
              <a:rPr lang="en-US" sz="3600" dirty="0"/>
              <a:t>3</a:t>
            </a:r>
            <a:r>
              <a:rPr lang="en-US" sz="3600" dirty="0" smtClean="0"/>
              <a:t>. Do we keep ourselves unstained?</a:t>
            </a:r>
            <a:endParaRPr lang="en-US" sz="3600" dirty="0"/>
          </a:p>
        </p:txBody>
      </p:sp>
    </p:spTree>
    <p:extLst>
      <p:ext uri="{BB962C8B-B14F-4D97-AF65-F5344CB8AC3E}">
        <p14:creationId xmlns:p14="http://schemas.microsoft.com/office/powerpoint/2010/main" val="1373629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5375</TotalTime>
  <Words>412</Words>
  <Application>Microsoft Office PowerPoint</Application>
  <PresentationFormat>On-screen Show (4:3)</PresentationFormat>
  <Paragraphs>66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Clark</dc:creator>
  <cp:lastModifiedBy>Shawn Clark</cp:lastModifiedBy>
  <cp:revision>76</cp:revision>
  <dcterms:created xsi:type="dcterms:W3CDTF">2013-03-25T18:17:05Z</dcterms:created>
  <dcterms:modified xsi:type="dcterms:W3CDTF">2014-03-01T22:22:16Z</dcterms:modified>
</cp:coreProperties>
</file>